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9" r:id="rId4"/>
    <p:sldId id="283" r:id="rId5"/>
    <p:sldId id="268" r:id="rId6"/>
    <p:sldId id="284" r:id="rId7"/>
    <p:sldId id="267" r:id="rId8"/>
    <p:sldId id="259" r:id="rId9"/>
    <p:sldId id="269" r:id="rId10"/>
    <p:sldId id="281" r:id="rId11"/>
    <p:sldId id="258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E00"/>
    <a:srgbClr val="00B800"/>
    <a:srgbClr val="99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2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9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7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2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3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1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7098-CEBD-467C-80C5-B806DADBEFEC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2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D7098-CEBD-467C-80C5-B806DADBEFEC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44DD-345C-4D8C-980E-63FCDF89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8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6CD7B0-B403-4EE4-AB72-4395249FB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787"/>
            <a:ext cx="9129320" cy="6086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C671A-3F34-49C6-A21C-ED6ED2FE6524}"/>
              </a:ext>
            </a:extLst>
          </p:cNvPr>
          <p:cNvSpPr txBox="1"/>
          <p:nvPr/>
        </p:nvSpPr>
        <p:spPr>
          <a:xfrm>
            <a:off x="2659310" y="1812022"/>
            <a:ext cx="348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Psalm 1</a:t>
            </a:r>
          </a:p>
        </p:txBody>
      </p:sp>
    </p:spTree>
    <p:extLst>
      <p:ext uri="{BB962C8B-B14F-4D97-AF65-F5344CB8AC3E}">
        <p14:creationId xmlns:p14="http://schemas.microsoft.com/office/powerpoint/2010/main" val="3945587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A50218-4D96-41D9-9CA7-068B9B2F06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780" y="209198"/>
            <a:ext cx="8766495" cy="6401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CF117-C75B-4071-A4D3-D340AB723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 t="4991" r="10718"/>
          <a:stretch/>
        </p:blipFill>
        <p:spPr>
          <a:xfrm>
            <a:off x="5876487" y="3660309"/>
            <a:ext cx="2776756" cy="27265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A2C197-A28B-4D1B-A9FF-F6CB370C8824}"/>
              </a:ext>
            </a:extLst>
          </p:cNvPr>
          <p:cNvSpPr txBox="1"/>
          <p:nvPr/>
        </p:nvSpPr>
        <p:spPr>
          <a:xfrm>
            <a:off x="450909" y="1527428"/>
            <a:ext cx="8242182" cy="1200329"/>
          </a:xfrm>
          <a:prstGeom prst="rect">
            <a:avLst/>
          </a:prstGeom>
          <a:noFill/>
          <a:effectLst>
            <a:glow rad="5588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>
                      <a:alpha val="65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What do these verses teach us about yielding fruit?</a:t>
            </a:r>
          </a:p>
          <a:p>
            <a:r>
              <a:rPr lang="en-US" sz="2400" b="1" dirty="0">
                <a:effectLst>
                  <a:glow rad="127000">
                    <a:schemeClr val="bg1">
                      <a:alpha val="65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             John 15:1-8</a:t>
            </a:r>
          </a:p>
          <a:p>
            <a:r>
              <a:rPr lang="en-US" sz="2400" b="1" dirty="0">
                <a:effectLst>
                  <a:glow rad="127000">
                    <a:schemeClr val="bg1">
                      <a:alpha val="65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             Galatians 5:22-23</a:t>
            </a:r>
            <a:endParaRPr lang="en-US" sz="2400" b="1" dirty="0">
              <a:effectLst>
                <a:glow rad="127000">
                  <a:schemeClr val="bg1">
                    <a:alpha val="6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3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DDA74-9D75-4BA0-894F-BC891A0B6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" y="16309"/>
            <a:ext cx="9130371" cy="684169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34ED3A-5947-4EBA-89DA-3902A39E60D2}"/>
              </a:ext>
            </a:extLst>
          </p:cNvPr>
          <p:cNvSpPr txBox="1"/>
          <p:nvPr/>
        </p:nvSpPr>
        <p:spPr>
          <a:xfrm>
            <a:off x="469783" y="5886452"/>
            <a:ext cx="820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228600">
                    <a:schemeClr val="bg1">
                      <a:alpha val="79000"/>
                    </a:schemeClr>
                  </a:glow>
                </a:effectLst>
                <a:latin typeface="Comic Sans MS" panose="030F0702030302020204" pitchFamily="66" charset="0"/>
              </a:rPr>
              <a:t>“And its leaf does not wither; </a:t>
            </a:r>
          </a:p>
          <a:p>
            <a:pPr algn="ctr"/>
            <a:r>
              <a:rPr lang="en-US" sz="2400" b="1" dirty="0">
                <a:effectLst>
                  <a:glow rad="228600">
                    <a:schemeClr val="bg1">
                      <a:alpha val="79000"/>
                    </a:schemeClr>
                  </a:glow>
                </a:effectLst>
                <a:latin typeface="Comic Sans MS" panose="030F0702030302020204" pitchFamily="66" charset="0"/>
              </a:rPr>
              <a:t>And in whatever he does, he prospers.”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C667AC-59F6-44C0-BAD5-771AA55EE5F1}"/>
              </a:ext>
            </a:extLst>
          </p:cNvPr>
          <p:cNvGrpSpPr/>
          <p:nvPr/>
        </p:nvGrpSpPr>
        <p:grpSpPr>
          <a:xfrm>
            <a:off x="243282" y="140550"/>
            <a:ext cx="2407640" cy="2334201"/>
            <a:chOff x="243282" y="140550"/>
            <a:chExt cx="2407640" cy="2334201"/>
          </a:xfrm>
        </p:grpSpPr>
        <p:sp>
          <p:nvSpPr>
            <p:cNvPr id="2" name="Explosion: 8 Points 1">
              <a:extLst>
                <a:ext uri="{FF2B5EF4-FFF2-40B4-BE49-F238E27FC236}">
                  <a16:creationId xmlns:a16="http://schemas.microsoft.com/office/drawing/2014/main" id="{E7763CC0-5407-4FE6-93CB-8DE30EB78ECA}"/>
                </a:ext>
              </a:extLst>
            </p:cNvPr>
            <p:cNvSpPr/>
            <p:nvPr/>
          </p:nvSpPr>
          <p:spPr>
            <a:xfrm>
              <a:off x="243282" y="140550"/>
              <a:ext cx="2407640" cy="2334201"/>
            </a:xfrm>
            <a:prstGeom prst="irregularSeal1">
              <a:avLst/>
            </a:prstGeom>
            <a:solidFill>
              <a:srgbClr val="008E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A0C5B3-787E-413E-8127-CB3E655C02B9}"/>
                </a:ext>
              </a:extLst>
            </p:cNvPr>
            <p:cNvSpPr txBox="1"/>
            <p:nvPr/>
          </p:nvSpPr>
          <p:spPr>
            <a:xfrm>
              <a:off x="570451" y="769617"/>
              <a:ext cx="17449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n w="10160">
                    <a:solidFill>
                      <a:srgbClr val="0066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Psalm 92:12-14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66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1439B-5B26-4381-8742-1E666275B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6136" r="16517"/>
          <a:stretch/>
        </p:blipFill>
        <p:spPr>
          <a:xfrm>
            <a:off x="-5548" y="1"/>
            <a:ext cx="9175171" cy="6858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8CF28-6C61-468F-98C8-13A9FEC23848}"/>
              </a:ext>
            </a:extLst>
          </p:cNvPr>
          <p:cNvSpPr txBox="1"/>
          <p:nvPr/>
        </p:nvSpPr>
        <p:spPr>
          <a:xfrm>
            <a:off x="469783" y="299168"/>
            <a:ext cx="820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228600">
                    <a:schemeClr val="bg1">
                      <a:alpha val="86000"/>
                    </a:schemeClr>
                  </a:glow>
                </a:effectLst>
                <a:latin typeface="Comic Sans MS" panose="030F0702030302020204" pitchFamily="66" charset="0"/>
              </a:rPr>
              <a:t>“The wicked are not so, </a:t>
            </a:r>
            <a:br>
              <a:rPr lang="en-US" sz="2400" b="1" dirty="0">
                <a:effectLst>
                  <a:glow rad="228600">
                    <a:schemeClr val="bg1">
                      <a:alpha val="86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2400" b="1" dirty="0">
                <a:effectLst>
                  <a:glow rad="228600">
                    <a:schemeClr val="bg1">
                      <a:alpha val="86000"/>
                    </a:schemeClr>
                  </a:glow>
                </a:effectLst>
                <a:latin typeface="Comic Sans MS" panose="030F0702030302020204" pitchFamily="66" charset="0"/>
              </a:rPr>
              <a:t>But they are like chaff which the wind drives away.”</a:t>
            </a:r>
          </a:p>
        </p:txBody>
      </p:sp>
    </p:spTree>
    <p:extLst>
      <p:ext uri="{BB962C8B-B14F-4D97-AF65-F5344CB8AC3E}">
        <p14:creationId xmlns:p14="http://schemas.microsoft.com/office/powerpoint/2010/main" val="3495965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2E6500-91D5-45AB-87E2-6AF7FA8BA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19156" r="3479" b="4232"/>
          <a:stretch/>
        </p:blipFill>
        <p:spPr>
          <a:xfrm>
            <a:off x="615177" y="331249"/>
            <a:ext cx="7913641" cy="5304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8CF28-6C61-468F-98C8-13A9FEC23848}"/>
              </a:ext>
            </a:extLst>
          </p:cNvPr>
          <p:cNvSpPr txBox="1"/>
          <p:nvPr/>
        </p:nvSpPr>
        <p:spPr>
          <a:xfrm>
            <a:off x="269073" y="5689662"/>
            <a:ext cx="8605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“Therefore the wicked will not stand in the judgment, </a:t>
            </a:r>
            <a:br>
              <a:rPr lang="en-US" sz="2400" b="1" dirty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400" b="1" dirty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Nor sinners in the assembly of the righteous.”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4EB688-80F8-40A6-8455-8B3C67CACC3D}"/>
              </a:ext>
            </a:extLst>
          </p:cNvPr>
          <p:cNvGrpSpPr/>
          <p:nvPr/>
        </p:nvGrpSpPr>
        <p:grpSpPr>
          <a:xfrm>
            <a:off x="243282" y="140550"/>
            <a:ext cx="2407640" cy="2334201"/>
            <a:chOff x="243282" y="140550"/>
            <a:chExt cx="2407640" cy="2334201"/>
          </a:xfrm>
        </p:grpSpPr>
        <p:sp>
          <p:nvSpPr>
            <p:cNvPr id="7" name="Explosion: 8 Points 6">
              <a:extLst>
                <a:ext uri="{FF2B5EF4-FFF2-40B4-BE49-F238E27FC236}">
                  <a16:creationId xmlns:a16="http://schemas.microsoft.com/office/drawing/2014/main" id="{0F7B53F6-F122-466E-A4BA-C5932D6A5B44}"/>
                </a:ext>
              </a:extLst>
            </p:cNvPr>
            <p:cNvSpPr/>
            <p:nvPr/>
          </p:nvSpPr>
          <p:spPr>
            <a:xfrm>
              <a:off x="243282" y="140550"/>
              <a:ext cx="2407640" cy="2334201"/>
            </a:xfrm>
            <a:prstGeom prst="irregularSeal1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D99A79-4592-4158-8D4F-CA86B05D4D7B}"/>
                </a:ext>
              </a:extLst>
            </p:cNvPr>
            <p:cNvSpPr txBox="1"/>
            <p:nvPr/>
          </p:nvSpPr>
          <p:spPr>
            <a:xfrm>
              <a:off x="536895" y="752839"/>
              <a:ext cx="17449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omic Sans MS" panose="030F0702030302020204" pitchFamily="66" charset="0"/>
                </a:rPr>
                <a:t>Rev.</a:t>
              </a:r>
            </a:p>
            <a:p>
              <a:pPr algn="ctr"/>
              <a:r>
                <a:rPr lang="en-US" sz="2400" b="1" dirty="0">
                  <a:latin typeface="Comic Sans MS" panose="030F0702030302020204" pitchFamily="66" charset="0"/>
                </a:rPr>
                <a:t>20:11-15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426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A7A49E-CD2C-40C2-8E26-746A1BDEA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8CF28-6C61-468F-98C8-13A9FEC23848}"/>
              </a:ext>
            </a:extLst>
          </p:cNvPr>
          <p:cNvSpPr txBox="1"/>
          <p:nvPr/>
        </p:nvSpPr>
        <p:spPr>
          <a:xfrm>
            <a:off x="469783" y="110223"/>
            <a:ext cx="820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228600">
                    <a:schemeClr val="bg1">
                      <a:alpha val="85000"/>
                    </a:schemeClr>
                  </a:glow>
                </a:effectLst>
                <a:latin typeface="Comic Sans MS" panose="030F0702030302020204" pitchFamily="66" charset="0"/>
              </a:rPr>
              <a:t>“For the Lord knows the way of the righteous, </a:t>
            </a:r>
            <a:br>
              <a:rPr lang="en-US" sz="2400" b="1" dirty="0">
                <a:effectLst>
                  <a:glow rad="228600">
                    <a:schemeClr val="bg1">
                      <a:alpha val="85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2400" b="1" dirty="0">
                <a:effectLst>
                  <a:glow rad="228600">
                    <a:schemeClr val="bg1">
                      <a:alpha val="85000"/>
                    </a:schemeClr>
                  </a:glow>
                </a:effectLst>
                <a:latin typeface="Comic Sans MS" panose="030F0702030302020204" pitchFamily="66" charset="0"/>
              </a:rPr>
              <a:t>But the way of the wicked will perish”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C658DC-B35D-4A80-960D-4E1CC510F309}"/>
              </a:ext>
            </a:extLst>
          </p:cNvPr>
          <p:cNvGrpSpPr/>
          <p:nvPr/>
        </p:nvGrpSpPr>
        <p:grpSpPr>
          <a:xfrm>
            <a:off x="6283354" y="2256639"/>
            <a:ext cx="2793534" cy="2884541"/>
            <a:chOff x="201337" y="-209724"/>
            <a:chExt cx="2709643" cy="2684476"/>
          </a:xfrm>
        </p:grpSpPr>
        <p:sp>
          <p:nvSpPr>
            <p:cNvPr id="6" name="Explosion: 8 Points 5">
              <a:extLst>
                <a:ext uri="{FF2B5EF4-FFF2-40B4-BE49-F238E27FC236}">
                  <a16:creationId xmlns:a16="http://schemas.microsoft.com/office/drawing/2014/main" id="{57DA29AD-DAA7-4404-B02A-E23390ACF14F}"/>
                </a:ext>
              </a:extLst>
            </p:cNvPr>
            <p:cNvSpPr/>
            <p:nvPr/>
          </p:nvSpPr>
          <p:spPr>
            <a:xfrm>
              <a:off x="201337" y="-209724"/>
              <a:ext cx="2709643" cy="2684476"/>
            </a:xfrm>
            <a:prstGeom prst="irregularSeal1">
              <a:avLst/>
            </a:prstGeom>
            <a:gradFill flip="none" rotWithShape="1">
              <a:gsLst>
                <a:gs pos="78000">
                  <a:srgbClr val="FF0000"/>
                </a:gs>
                <a:gs pos="11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A0BD8B-1A08-42DB-AED3-28CCB183DDDA}"/>
                </a:ext>
              </a:extLst>
            </p:cNvPr>
            <p:cNvSpPr txBox="1"/>
            <p:nvPr/>
          </p:nvSpPr>
          <p:spPr>
            <a:xfrm>
              <a:off x="436986" y="581876"/>
              <a:ext cx="21895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omic Sans MS" panose="030F0702030302020204" pitchFamily="66" charset="0"/>
                </a:rPr>
                <a:t>John </a:t>
              </a:r>
              <a:br>
                <a:rPr lang="en-US" sz="2400" b="1" dirty="0">
                  <a:latin typeface="Comic Sans MS" panose="030F0702030302020204" pitchFamily="66" charset="0"/>
                </a:rPr>
              </a:br>
              <a:r>
                <a:rPr lang="en-US" sz="2400" b="1" dirty="0">
                  <a:latin typeface="Comic Sans MS" panose="030F0702030302020204" pitchFamily="66" charset="0"/>
                </a:rPr>
                <a:t>3:14-18,36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562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094DF-55D4-482C-BA28-C049A3D78B45}"/>
              </a:ext>
            </a:extLst>
          </p:cNvPr>
          <p:cNvSpPr txBox="1"/>
          <p:nvPr/>
        </p:nvSpPr>
        <p:spPr>
          <a:xfrm>
            <a:off x="2437002" y="5989739"/>
            <a:ext cx="426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 want to thank 123rf.com for their help in providing pictures for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7724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ABBBC71-A50C-4902-8C32-2D86590CA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1" r="-331" b="-4"/>
          <a:stretch/>
        </p:blipFill>
        <p:spPr>
          <a:xfrm>
            <a:off x="4671237" y="181173"/>
            <a:ext cx="4222298" cy="31393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AED5A6-8884-48BE-9508-60DADE1B8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/>
          <a:stretch/>
        </p:blipFill>
        <p:spPr>
          <a:xfrm flipH="1">
            <a:off x="149796" y="181091"/>
            <a:ext cx="4222298" cy="31324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6A5CFB-24B8-48C3-BEB0-9BD4645A4D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t="3019"/>
          <a:stretch/>
        </p:blipFill>
        <p:spPr>
          <a:xfrm flipH="1">
            <a:off x="149795" y="3536342"/>
            <a:ext cx="4222298" cy="31404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7084742-F15B-4F4E-ADBE-88CBEFF61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91" y="3536327"/>
            <a:ext cx="4262602" cy="31393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938E74-C0CA-41CB-BDC7-D54722B6F981}"/>
              </a:ext>
            </a:extLst>
          </p:cNvPr>
          <p:cNvSpPr txBox="1"/>
          <p:nvPr/>
        </p:nvSpPr>
        <p:spPr>
          <a:xfrm>
            <a:off x="1134145" y="136089"/>
            <a:ext cx="6775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317500">
                    <a:schemeClr val="bg1">
                      <a:alpha val="84000"/>
                    </a:schemeClr>
                  </a:glow>
                </a:effectLst>
                <a:latin typeface="Comic Sans MS" panose="030F0702030302020204" pitchFamily="66" charset="0"/>
              </a:rPr>
              <a:t>“How blessed is the man who does not walk in the counsel of the wicked, </a:t>
            </a:r>
            <a:br>
              <a:rPr lang="en-US" sz="2400" b="1" dirty="0">
                <a:effectLst>
                  <a:glow rad="317500">
                    <a:schemeClr val="bg1">
                      <a:alpha val="84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2400" b="1" dirty="0">
                <a:effectLst>
                  <a:glow rad="317500">
                    <a:schemeClr val="bg1">
                      <a:alpha val="84000"/>
                    </a:schemeClr>
                  </a:glow>
                </a:effectLst>
                <a:latin typeface="Comic Sans MS" panose="030F0702030302020204" pitchFamily="66" charset="0"/>
              </a:rPr>
              <a:t>Nor stand in the path of sinners, </a:t>
            </a:r>
            <a:br>
              <a:rPr lang="en-US" sz="2400" b="1" dirty="0">
                <a:effectLst>
                  <a:glow rad="317500">
                    <a:schemeClr val="bg1">
                      <a:alpha val="84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2400" b="1" dirty="0">
                <a:effectLst>
                  <a:glow rad="317500">
                    <a:schemeClr val="bg1">
                      <a:alpha val="84000"/>
                    </a:schemeClr>
                  </a:glow>
                </a:effectLst>
                <a:latin typeface="Comic Sans MS" panose="030F0702030302020204" pitchFamily="66" charset="0"/>
              </a:rPr>
              <a:t>Nor sit in the seat of scoffers!”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42170C-8583-43A0-85D9-EB90944468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8"/>
          <a:stretch/>
        </p:blipFill>
        <p:spPr>
          <a:xfrm>
            <a:off x="3226455" y="2170342"/>
            <a:ext cx="2576507" cy="2367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835795-896F-4AA2-BB98-3D498E44FDD6}"/>
              </a:ext>
            </a:extLst>
          </p:cNvPr>
          <p:cNvSpPr txBox="1"/>
          <p:nvPr/>
        </p:nvSpPr>
        <p:spPr>
          <a:xfrm>
            <a:off x="258852" y="5777551"/>
            <a:ext cx="8447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Where might this kind of counsel come from?</a:t>
            </a:r>
            <a:br>
              <a:rPr lang="en-US" sz="2400" b="1" dirty="0"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(The pictures offer some clues)</a:t>
            </a:r>
            <a:endParaRPr lang="en-US" sz="2400" b="1" dirty="0">
              <a:effectLst>
                <a:glow rad="114300">
                  <a:schemeClr val="bg1">
                    <a:alpha val="7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14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FBC128-4197-4E9A-98F2-BFB6EF59C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642" t="16606" r="22752" b="8206"/>
          <a:stretch/>
        </p:blipFill>
        <p:spPr>
          <a:xfrm>
            <a:off x="-34709" y="0"/>
            <a:ext cx="917871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C70E2B-DCE8-48B0-A6E2-4264E2A44C15}"/>
              </a:ext>
            </a:extLst>
          </p:cNvPr>
          <p:cNvSpPr txBox="1"/>
          <p:nvPr/>
        </p:nvSpPr>
        <p:spPr>
          <a:xfrm>
            <a:off x="151002" y="876357"/>
            <a:ext cx="8447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What three actions are we told in Psalm 1:1 </a:t>
            </a:r>
            <a:r>
              <a:rPr lang="en-US" sz="2400" b="1" u="sng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not</a:t>
            </a: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to </a:t>
            </a:r>
            <a:b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do if we want our life to be blessed (happy)? </a:t>
            </a:r>
            <a:b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Notice the </a:t>
            </a:r>
            <a:r>
              <a:rPr lang="en-US" sz="2400" b="1" u="sng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gradual</a:t>
            </a: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progression down this path </a:t>
            </a:r>
            <a:b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(walking, standing, then sitting).   </a:t>
            </a:r>
            <a:endParaRPr lang="en-US" sz="24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DAEA-484D-4E7B-912E-472E79095FB2}"/>
              </a:ext>
            </a:extLst>
          </p:cNvPr>
          <p:cNvSpPr txBox="1"/>
          <p:nvPr/>
        </p:nvSpPr>
        <p:spPr>
          <a:xfrm>
            <a:off x="151002" y="2460480"/>
            <a:ext cx="86574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What does God call Lot in 2 Peter 2:7-9? Notice </a:t>
            </a:r>
            <a:b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his </a:t>
            </a:r>
            <a:r>
              <a:rPr lang="en-US" sz="2400" b="1" u="sng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gradual</a:t>
            </a: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departure from God and His ways as he </a:t>
            </a:r>
            <a:b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progressed down the path which Psalm 1:1 describes:</a:t>
            </a:r>
          </a:p>
          <a:p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Gen. 13:1-11 ______________________________</a:t>
            </a:r>
          </a:p>
          <a:p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Gen. 13:12-13 _____________________________</a:t>
            </a:r>
          </a:p>
          <a:p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Gen. 14:12 ________________________________</a:t>
            </a:r>
            <a:b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Gen. 19:1 _________________________________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897CA-0F4F-419F-BD03-F058D567EF1D}"/>
              </a:ext>
            </a:extLst>
          </p:cNvPr>
          <p:cNvSpPr txBox="1"/>
          <p:nvPr/>
        </p:nvSpPr>
        <p:spPr>
          <a:xfrm>
            <a:off x="2968275" y="3619627"/>
            <a:ext cx="438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He saw what looked good to him</a:t>
            </a:r>
            <a:endParaRPr lang="en-US" sz="20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82A7DD-AB61-4089-AF64-31E10AE7595E}"/>
              </a:ext>
            </a:extLst>
          </p:cNvPr>
          <p:cNvSpPr txBox="1"/>
          <p:nvPr/>
        </p:nvSpPr>
        <p:spPr>
          <a:xfrm>
            <a:off x="3179383" y="4001203"/>
            <a:ext cx="5613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He set up his tents next to wicked Sodom</a:t>
            </a:r>
            <a:endParaRPr lang="en-US" sz="20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3FFDBF-DB4A-49C7-A71A-053A7B4E3F18}"/>
              </a:ext>
            </a:extLst>
          </p:cNvPr>
          <p:cNvSpPr txBox="1"/>
          <p:nvPr/>
        </p:nvSpPr>
        <p:spPr>
          <a:xfrm>
            <a:off x="2508279" y="4362616"/>
            <a:ext cx="438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He moved into Sodom</a:t>
            </a:r>
            <a:endParaRPr lang="en-US" sz="20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C07758-DB56-48BF-9CBC-8C345E49E5D9}"/>
              </a:ext>
            </a:extLst>
          </p:cNvPr>
          <p:cNvSpPr txBox="1"/>
          <p:nvPr/>
        </p:nvSpPr>
        <p:spPr>
          <a:xfrm>
            <a:off x="2407611" y="4709525"/>
            <a:ext cx="6634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He sat in Sodom’s gate as one of the influential</a:t>
            </a:r>
            <a:endParaRPr lang="en-US" sz="20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AEDD80-B5A7-4AD4-8E1D-395E6B325E84}"/>
              </a:ext>
            </a:extLst>
          </p:cNvPr>
          <p:cNvSpPr txBox="1"/>
          <p:nvPr/>
        </p:nvSpPr>
        <p:spPr>
          <a:xfrm>
            <a:off x="151003" y="5152599"/>
            <a:ext cx="8559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Read Genesis 19. What price did Lot pay for </a:t>
            </a:r>
            <a:b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choosing to walk down the path that Psalm 1:1 warns </a:t>
            </a:r>
            <a:b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us about?</a:t>
            </a:r>
            <a:endParaRPr lang="en-US" sz="24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8BD6EC-1048-4B82-83B3-539E5E581B78}"/>
              </a:ext>
            </a:extLst>
          </p:cNvPr>
          <p:cNvSpPr txBox="1"/>
          <p:nvPr/>
        </p:nvSpPr>
        <p:spPr>
          <a:xfrm>
            <a:off x="151002" y="400229"/>
            <a:ext cx="899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14300">
                    <a:schemeClr val="bg1">
                      <a:alpha val="75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Give some examples of “the counsel of the wicked.”</a:t>
            </a:r>
            <a:endParaRPr lang="en-US" sz="2400" b="1" dirty="0">
              <a:effectLst>
                <a:glow rad="114300">
                  <a:schemeClr val="bg1">
                    <a:alpha val="7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alking down a dirt road&#10;&#10;Description generated with very high confidence">
            <a:extLst>
              <a:ext uri="{FF2B5EF4-FFF2-40B4-BE49-F238E27FC236}">
                <a16:creationId xmlns:a16="http://schemas.microsoft.com/office/drawing/2014/main" id="{F729EFA7-FF7C-41D3-9096-0B0FD9334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8"/>
          <a:stretch/>
        </p:blipFill>
        <p:spPr>
          <a:xfrm>
            <a:off x="-75501" y="1"/>
            <a:ext cx="9286613" cy="6858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82AA01-5F63-43AF-BD1A-A2EC5375202F}"/>
              </a:ext>
            </a:extLst>
          </p:cNvPr>
          <p:cNvSpPr txBox="1"/>
          <p:nvPr/>
        </p:nvSpPr>
        <p:spPr>
          <a:xfrm>
            <a:off x="124820" y="5367992"/>
            <a:ext cx="8559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Look at your own life. Are you anywhere along the </a:t>
            </a:r>
            <a:b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path of the wicked (in thinking or in actions)? It’s </a:t>
            </a:r>
            <a:b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not too late to change directions!</a:t>
            </a:r>
            <a:endParaRPr lang="en-US" sz="24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793772-039A-4421-9AEF-7DDC2F0AFC69}"/>
              </a:ext>
            </a:extLst>
          </p:cNvPr>
          <p:cNvSpPr txBox="1"/>
          <p:nvPr/>
        </p:nvSpPr>
        <p:spPr>
          <a:xfrm>
            <a:off x="200440" y="1261521"/>
            <a:ext cx="8559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What good advice do these verses give us about how </a:t>
            </a:r>
            <a:b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to stay off the path of the wicked?</a:t>
            </a:r>
            <a:endParaRPr lang="en-US" sz="24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D5981E-390D-46E7-A36E-F82C93D3222F}"/>
              </a:ext>
            </a:extLst>
          </p:cNvPr>
          <p:cNvGrpSpPr/>
          <p:nvPr/>
        </p:nvGrpSpPr>
        <p:grpSpPr>
          <a:xfrm>
            <a:off x="332771" y="2533166"/>
            <a:ext cx="2249756" cy="1658588"/>
            <a:chOff x="405851" y="1779818"/>
            <a:chExt cx="2249756" cy="1658588"/>
          </a:xfrm>
        </p:grpSpPr>
        <p:pic>
          <p:nvPicPr>
            <p:cNvPr id="33" name="Picture 32" descr="A person walking down a dirt road&#10;&#10;Description generated with very high confidence">
              <a:extLst>
                <a:ext uri="{FF2B5EF4-FFF2-40B4-BE49-F238E27FC236}">
                  <a16:creationId xmlns:a16="http://schemas.microsoft.com/office/drawing/2014/main" id="{DE7EC97C-E531-4934-AEA3-66FABC014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10" y="1779818"/>
              <a:ext cx="1949751" cy="16585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chemeClr val="bg1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C2A731-51EE-434D-8CB3-3754063487CA}"/>
                </a:ext>
              </a:extLst>
            </p:cNvPr>
            <p:cNvSpPr txBox="1"/>
            <p:nvPr/>
          </p:nvSpPr>
          <p:spPr>
            <a:xfrm rot="21220156">
              <a:off x="405851" y="1849642"/>
              <a:ext cx="22497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effectLst>
                    <a:glow rad="127000">
                      <a:schemeClr val="bg1">
                        <a:alpha val="90000"/>
                      </a:schemeClr>
                    </a:glow>
                  </a:effectLst>
                  <a:latin typeface="Comic Sans MS" panose="030F0702030302020204" pitchFamily="66" charset="0"/>
                  <a:sym typeface="Wingdings" panose="05000000000000000000" pitchFamily="2" charset="2"/>
                </a:rPr>
                <a:t>Prov. 1:10-16</a:t>
              </a:r>
              <a:endParaRPr lang="en-US" sz="2000" b="1" dirty="0"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DA6DBE-A029-469F-B86F-E37422BF29B8}"/>
              </a:ext>
            </a:extLst>
          </p:cNvPr>
          <p:cNvGrpSpPr/>
          <p:nvPr/>
        </p:nvGrpSpPr>
        <p:grpSpPr>
          <a:xfrm>
            <a:off x="2003953" y="3268756"/>
            <a:ext cx="2254261" cy="1658588"/>
            <a:chOff x="2539605" y="2298603"/>
            <a:chExt cx="2254261" cy="1658588"/>
          </a:xfrm>
        </p:grpSpPr>
        <p:pic>
          <p:nvPicPr>
            <p:cNvPr id="44" name="Picture 43" descr="A person walking down a dirt road&#10;&#10;Description generated with very high confidence">
              <a:extLst>
                <a:ext uri="{FF2B5EF4-FFF2-40B4-BE49-F238E27FC236}">
                  <a16:creationId xmlns:a16="http://schemas.microsoft.com/office/drawing/2014/main" id="{54DD3045-356D-4C9E-AC71-8FE6CC27B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307" y="2298603"/>
              <a:ext cx="1949751" cy="16585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chemeClr val="bg1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253B00-D863-4BE4-BA49-31A4AF781CE4}"/>
                </a:ext>
              </a:extLst>
            </p:cNvPr>
            <p:cNvSpPr txBox="1"/>
            <p:nvPr/>
          </p:nvSpPr>
          <p:spPr>
            <a:xfrm rot="21218853">
              <a:off x="2539605" y="2356195"/>
              <a:ext cx="22542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effectLst>
                    <a:glow rad="127000">
                      <a:schemeClr val="bg1">
                        <a:alpha val="90000"/>
                      </a:schemeClr>
                    </a:glow>
                  </a:effectLst>
                  <a:latin typeface="Comic Sans MS" panose="030F0702030302020204" pitchFamily="66" charset="0"/>
                  <a:sym typeface="Wingdings" panose="05000000000000000000" pitchFamily="2" charset="2"/>
                </a:rPr>
                <a:t>Prov. 4:10-19</a:t>
              </a:r>
              <a:endParaRPr lang="en-US" sz="2000" b="1" dirty="0"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E950019-6D5E-4B81-BCA7-52F26A00A44E}"/>
              </a:ext>
            </a:extLst>
          </p:cNvPr>
          <p:cNvGrpSpPr/>
          <p:nvPr/>
        </p:nvGrpSpPr>
        <p:grpSpPr>
          <a:xfrm rot="777908">
            <a:off x="6938031" y="2335585"/>
            <a:ext cx="1949751" cy="1658588"/>
            <a:chOff x="4966839" y="1894306"/>
            <a:chExt cx="1949751" cy="1658588"/>
          </a:xfrm>
        </p:grpSpPr>
        <p:pic>
          <p:nvPicPr>
            <p:cNvPr id="46" name="Picture 45" descr="A person walking down a dirt road&#10;&#10;Description generated with very high confidence">
              <a:extLst>
                <a:ext uri="{FF2B5EF4-FFF2-40B4-BE49-F238E27FC236}">
                  <a16:creationId xmlns:a16="http://schemas.microsoft.com/office/drawing/2014/main" id="{3B8453A8-692C-4FD1-8953-B0B75724D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839" y="1894306"/>
              <a:ext cx="1949751" cy="16585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chemeClr val="bg1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FF42AB-FDC7-4D84-AA25-0171F328F629}"/>
                </a:ext>
              </a:extLst>
            </p:cNvPr>
            <p:cNvSpPr txBox="1"/>
            <p:nvPr/>
          </p:nvSpPr>
          <p:spPr>
            <a:xfrm rot="21219159">
              <a:off x="5030933" y="1928018"/>
              <a:ext cx="1711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effectLst>
                    <a:glow rad="127000">
                      <a:schemeClr val="bg1">
                        <a:alpha val="90000"/>
                      </a:schemeClr>
                    </a:glow>
                  </a:effectLst>
                  <a:latin typeface="Comic Sans MS" panose="030F0702030302020204" pitchFamily="66" charset="0"/>
                  <a:sym typeface="Wingdings" panose="05000000000000000000" pitchFamily="2" charset="2"/>
                </a:rPr>
                <a:t>Prov. 13:20</a:t>
              </a:r>
              <a:endParaRPr lang="en-US" sz="2000" b="1" dirty="0"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49635E-2950-46DB-9926-643205CF71FD}"/>
              </a:ext>
            </a:extLst>
          </p:cNvPr>
          <p:cNvGrpSpPr/>
          <p:nvPr/>
        </p:nvGrpSpPr>
        <p:grpSpPr>
          <a:xfrm rot="717999">
            <a:off x="5377509" y="3546999"/>
            <a:ext cx="2035123" cy="1658588"/>
            <a:chOff x="7101700" y="1726956"/>
            <a:chExt cx="2035123" cy="1658588"/>
          </a:xfrm>
        </p:grpSpPr>
        <p:pic>
          <p:nvPicPr>
            <p:cNvPr id="47" name="Picture 46" descr="A person walking down a dirt road&#10;&#10;Description generated with very high confidence">
              <a:extLst>
                <a:ext uri="{FF2B5EF4-FFF2-40B4-BE49-F238E27FC236}">
                  <a16:creationId xmlns:a16="http://schemas.microsoft.com/office/drawing/2014/main" id="{43207286-E874-41DB-AC56-5221A24C1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072" y="1726956"/>
              <a:ext cx="1949751" cy="16585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chemeClr val="bg1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AB7BA4-2D27-4EA6-A307-9B768DCFE309}"/>
                </a:ext>
              </a:extLst>
            </p:cNvPr>
            <p:cNvSpPr txBox="1"/>
            <p:nvPr/>
          </p:nvSpPr>
          <p:spPr>
            <a:xfrm rot="21241211">
              <a:off x="7101700" y="1789148"/>
              <a:ext cx="1926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effectLst>
                    <a:glow rad="127000">
                      <a:schemeClr val="bg1">
                        <a:alpha val="90000"/>
                      </a:schemeClr>
                    </a:glow>
                  </a:effectLst>
                  <a:latin typeface="Comic Sans MS" panose="030F0702030302020204" pitchFamily="66" charset="0"/>
                  <a:sym typeface="Wingdings" panose="05000000000000000000" pitchFamily="2" charset="2"/>
                </a:rPr>
                <a:t>1 Cor. 15:33</a:t>
              </a:r>
              <a:endParaRPr lang="en-US" sz="2000" b="1" dirty="0"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6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C1D6B44-41B6-426B-9D49-9DCEE2C6A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9" y="211303"/>
            <a:ext cx="8783273" cy="64663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874CB8-F69D-42A2-A661-6A18FB1A74AF}"/>
              </a:ext>
            </a:extLst>
          </p:cNvPr>
          <p:cNvSpPr txBox="1"/>
          <p:nvPr/>
        </p:nvSpPr>
        <p:spPr>
          <a:xfrm>
            <a:off x="531779" y="388936"/>
            <a:ext cx="2765095" cy="2308324"/>
          </a:xfrm>
          <a:prstGeom prst="rect">
            <a:avLst/>
          </a:prstGeom>
          <a:noFill/>
          <a:effectLst>
            <a:glow rad="5588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673100">
                    <a:schemeClr val="bg1">
                      <a:alpha val="65000"/>
                    </a:schemeClr>
                  </a:glow>
                </a:effectLst>
                <a:latin typeface="Comic Sans MS" panose="030F0702030302020204" pitchFamily="66" charset="0"/>
              </a:rPr>
              <a:t>“But his delight is in the law of the Lord, </a:t>
            </a:r>
            <a:br>
              <a:rPr lang="en-US" sz="2400" b="1" dirty="0">
                <a:effectLst>
                  <a:glow rad="673100">
                    <a:schemeClr val="bg1">
                      <a:alpha val="65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2400" b="1" dirty="0">
                <a:effectLst>
                  <a:glow rad="673100">
                    <a:schemeClr val="bg1">
                      <a:alpha val="65000"/>
                    </a:schemeClr>
                  </a:glow>
                </a:effectLst>
                <a:latin typeface="Comic Sans MS" panose="030F0702030302020204" pitchFamily="66" charset="0"/>
              </a:rPr>
              <a:t>And in His law he meditates day and night.”</a:t>
            </a:r>
          </a:p>
        </p:txBody>
      </p:sp>
    </p:spTree>
    <p:extLst>
      <p:ext uri="{BB962C8B-B14F-4D97-AF65-F5344CB8AC3E}">
        <p14:creationId xmlns:p14="http://schemas.microsoft.com/office/powerpoint/2010/main" val="497978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>
            <a:extLst>
              <a:ext uri="{FF2B5EF4-FFF2-40B4-BE49-F238E27FC236}">
                <a16:creationId xmlns:a16="http://schemas.microsoft.com/office/drawing/2014/main" id="{69162E69-948A-4693-BFAB-7B73D28159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9" y="211303"/>
            <a:ext cx="8783273" cy="64663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86F598-6E23-430B-8CA3-66ADB32753D3}"/>
              </a:ext>
            </a:extLst>
          </p:cNvPr>
          <p:cNvSpPr/>
          <p:nvPr/>
        </p:nvSpPr>
        <p:spPr>
          <a:xfrm>
            <a:off x="904612" y="1132040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52E4B8-28C0-4E23-991E-4195B5E48D72}"/>
              </a:ext>
            </a:extLst>
          </p:cNvPr>
          <p:cNvSpPr/>
          <p:nvPr/>
        </p:nvSpPr>
        <p:spPr>
          <a:xfrm>
            <a:off x="2801922" y="1132040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F4AFB1-AE40-4948-9133-F15E4A604C1F}"/>
              </a:ext>
            </a:extLst>
          </p:cNvPr>
          <p:cNvSpPr/>
          <p:nvPr/>
        </p:nvSpPr>
        <p:spPr>
          <a:xfrm>
            <a:off x="4699232" y="1132040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DACA40-D115-4496-A316-5F670EA95BF7}"/>
              </a:ext>
            </a:extLst>
          </p:cNvPr>
          <p:cNvSpPr/>
          <p:nvPr/>
        </p:nvSpPr>
        <p:spPr>
          <a:xfrm>
            <a:off x="6596542" y="1132040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294C99-ABE2-4EF5-BF1A-F1894DE1DA41}"/>
              </a:ext>
            </a:extLst>
          </p:cNvPr>
          <p:cNvSpPr/>
          <p:nvPr/>
        </p:nvSpPr>
        <p:spPr>
          <a:xfrm>
            <a:off x="904612" y="3001366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287721-E1EE-45DB-B033-A4573A2C50AE}"/>
              </a:ext>
            </a:extLst>
          </p:cNvPr>
          <p:cNvSpPr/>
          <p:nvPr/>
        </p:nvSpPr>
        <p:spPr>
          <a:xfrm>
            <a:off x="2801922" y="3001366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66ADE9-E74A-49CA-8147-1C3AE455EC2B}"/>
              </a:ext>
            </a:extLst>
          </p:cNvPr>
          <p:cNvSpPr/>
          <p:nvPr/>
        </p:nvSpPr>
        <p:spPr>
          <a:xfrm>
            <a:off x="4699232" y="3001366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249299-0037-4E49-8C4D-9704DBA12DF8}"/>
              </a:ext>
            </a:extLst>
          </p:cNvPr>
          <p:cNvSpPr/>
          <p:nvPr/>
        </p:nvSpPr>
        <p:spPr>
          <a:xfrm>
            <a:off x="6596542" y="3001366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36796E-A862-4D39-9A6C-7844F2436A17}"/>
              </a:ext>
            </a:extLst>
          </p:cNvPr>
          <p:cNvSpPr/>
          <p:nvPr/>
        </p:nvSpPr>
        <p:spPr>
          <a:xfrm>
            <a:off x="2801922" y="4873309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14BDE2-74D4-4E07-84BE-FCAA8B5B16A9}"/>
              </a:ext>
            </a:extLst>
          </p:cNvPr>
          <p:cNvSpPr/>
          <p:nvPr/>
        </p:nvSpPr>
        <p:spPr>
          <a:xfrm>
            <a:off x="4699232" y="4873309"/>
            <a:ext cx="1728133" cy="1627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1D539D-4CAD-4DB1-B797-19F35E917526}"/>
              </a:ext>
            </a:extLst>
          </p:cNvPr>
          <p:cNvSpPr txBox="1"/>
          <p:nvPr/>
        </p:nvSpPr>
        <p:spPr>
          <a:xfrm>
            <a:off x="1001434" y="1501371"/>
            <a:ext cx="153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Blessing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F781AA-CB8E-4BF5-8E99-671C722EC22C}"/>
              </a:ext>
            </a:extLst>
          </p:cNvPr>
          <p:cNvSpPr txBox="1"/>
          <p:nvPr/>
        </p:nvSpPr>
        <p:spPr>
          <a:xfrm>
            <a:off x="2898744" y="1280022"/>
            <a:ext cx="153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Keeps me from sin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8DF78C-9FED-41C4-B33E-FA765CB607F1}"/>
              </a:ext>
            </a:extLst>
          </p:cNvPr>
          <p:cNvSpPr txBox="1"/>
          <p:nvPr/>
        </p:nvSpPr>
        <p:spPr>
          <a:xfrm>
            <a:off x="4796054" y="1235705"/>
            <a:ext cx="153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Gives me counsel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C3C595-5BBF-430D-A6C3-E29DBE0A4EC9}"/>
              </a:ext>
            </a:extLst>
          </p:cNvPr>
          <p:cNvSpPr txBox="1"/>
          <p:nvPr/>
        </p:nvSpPr>
        <p:spPr>
          <a:xfrm>
            <a:off x="6600037" y="1465003"/>
            <a:ext cx="172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Strengthens me through grief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2C867F-9604-4208-B6CC-C5531116E8C5}"/>
              </a:ext>
            </a:extLst>
          </p:cNvPr>
          <p:cNvSpPr txBox="1"/>
          <p:nvPr/>
        </p:nvSpPr>
        <p:spPr>
          <a:xfrm>
            <a:off x="1001434" y="3214933"/>
            <a:ext cx="153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Revives me in affliction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42B3B6-71A3-489C-94FA-BD3AF3405157}"/>
              </a:ext>
            </a:extLst>
          </p:cNvPr>
          <p:cNvSpPr txBox="1"/>
          <p:nvPr/>
        </p:nvSpPr>
        <p:spPr>
          <a:xfrm>
            <a:off x="2754734" y="3149348"/>
            <a:ext cx="1842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Makes me wiser than my enemies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E84951-7BE3-4D4C-9F80-A0B90E05867E}"/>
              </a:ext>
            </a:extLst>
          </p:cNvPr>
          <p:cNvSpPr txBox="1"/>
          <p:nvPr/>
        </p:nvSpPr>
        <p:spPr>
          <a:xfrm>
            <a:off x="4639809" y="3107403"/>
            <a:ext cx="1842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Gives me great  insight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FF1B83-36EE-4123-AAB2-CA85755A4C0F}"/>
              </a:ext>
            </a:extLst>
          </p:cNvPr>
          <p:cNvSpPr txBox="1"/>
          <p:nvPr/>
        </p:nvSpPr>
        <p:spPr>
          <a:xfrm>
            <a:off x="6541665" y="3214932"/>
            <a:ext cx="1842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Gives me under-standing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ACE73C-8196-4670-971E-D0D489E1C28F}"/>
              </a:ext>
            </a:extLst>
          </p:cNvPr>
          <p:cNvGrpSpPr/>
          <p:nvPr/>
        </p:nvGrpSpPr>
        <p:grpSpPr>
          <a:xfrm>
            <a:off x="6528383" y="4873309"/>
            <a:ext cx="1842433" cy="1627464"/>
            <a:chOff x="866511" y="4873309"/>
            <a:chExt cx="1842433" cy="162746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6F8E83-5F0C-48F0-9B0F-A322B66A8FBB}"/>
                </a:ext>
              </a:extLst>
            </p:cNvPr>
            <p:cNvSpPr/>
            <p:nvPr/>
          </p:nvSpPr>
          <p:spPr>
            <a:xfrm>
              <a:off x="904612" y="4873309"/>
              <a:ext cx="1728133" cy="162746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6CFB90-AABE-4CF3-B589-79453613233C}"/>
                </a:ext>
              </a:extLst>
            </p:cNvPr>
            <p:cNvSpPr txBox="1"/>
            <p:nvPr/>
          </p:nvSpPr>
          <p:spPr>
            <a:xfrm>
              <a:off x="866511" y="4982352"/>
              <a:ext cx="18424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glow rad="139700">
                      <a:schemeClr val="bg1">
                        <a:alpha val="84000"/>
                      </a:schemeClr>
                    </a:glow>
                  </a:effectLst>
                </a:rPr>
                <a:t>Helps me detect/hate false ways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EEEC42E-153C-4294-BD83-BB4ECC0C4E0F}"/>
              </a:ext>
            </a:extLst>
          </p:cNvPr>
          <p:cNvSpPr txBox="1"/>
          <p:nvPr/>
        </p:nvSpPr>
        <p:spPr>
          <a:xfrm>
            <a:off x="4597167" y="4889809"/>
            <a:ext cx="1966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Brings </a:t>
            </a:r>
            <a:br>
              <a:rPr lang="en-US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</a:br>
            <a:r>
              <a:rPr lang="en-US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me delight when in  anguish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D03651-4487-461D-B02D-78FE8B73A07E}"/>
              </a:ext>
            </a:extLst>
          </p:cNvPr>
          <p:cNvSpPr txBox="1"/>
          <p:nvPr/>
        </p:nvSpPr>
        <p:spPr>
          <a:xfrm>
            <a:off x="2893501" y="5155737"/>
            <a:ext cx="164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139700">
                    <a:schemeClr val="bg1">
                      <a:alpha val="84000"/>
                    </a:schemeClr>
                  </a:glow>
                </a:effectLst>
              </a:rPr>
              <a:t>Guides me through life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2798B7-918A-42FE-AE3A-4FD46D49BCE0}"/>
              </a:ext>
            </a:extLst>
          </p:cNvPr>
          <p:cNvGrpSpPr/>
          <p:nvPr/>
        </p:nvGrpSpPr>
        <p:grpSpPr>
          <a:xfrm>
            <a:off x="843267" y="4873309"/>
            <a:ext cx="1736523" cy="1627464"/>
            <a:chOff x="6596542" y="4873309"/>
            <a:chExt cx="1736523" cy="162746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26EC8D-8132-4C22-9AFD-4208DDBA50F1}"/>
                </a:ext>
              </a:extLst>
            </p:cNvPr>
            <p:cNvSpPr/>
            <p:nvPr/>
          </p:nvSpPr>
          <p:spPr>
            <a:xfrm>
              <a:off x="6596542" y="4873309"/>
              <a:ext cx="1728133" cy="162746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16CA64-9F2C-405C-B946-B048FDC7385C}"/>
                </a:ext>
              </a:extLst>
            </p:cNvPr>
            <p:cNvSpPr txBox="1"/>
            <p:nvPr/>
          </p:nvSpPr>
          <p:spPr>
            <a:xfrm>
              <a:off x="6604931" y="4958781"/>
              <a:ext cx="1728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glow rad="139700">
                      <a:schemeClr val="bg1">
                        <a:alpha val="84000"/>
                      </a:schemeClr>
                    </a:glow>
                  </a:effectLst>
                </a:rPr>
                <a:t>Gives me great peace</a:t>
              </a: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3462DBC3-AEC2-4606-A7DA-C6EE3BF755EF}"/>
              </a:ext>
            </a:extLst>
          </p:cNvPr>
          <p:cNvSpPr txBox="1"/>
          <p:nvPr/>
        </p:nvSpPr>
        <p:spPr>
          <a:xfrm>
            <a:off x="283163" y="211303"/>
            <a:ext cx="8559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According to Psalm 119, </a:t>
            </a:r>
            <a:b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what are some of the benefits of being in God’s Word?</a:t>
            </a:r>
            <a:endParaRPr lang="en-US" sz="24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FB636A-C47D-4D86-A6C9-1F7BDC72D282}"/>
              </a:ext>
            </a:extLst>
          </p:cNvPr>
          <p:cNvGrpSpPr/>
          <p:nvPr/>
        </p:nvGrpSpPr>
        <p:grpSpPr>
          <a:xfrm>
            <a:off x="902691" y="1132526"/>
            <a:ext cx="1728133" cy="1627464"/>
            <a:chOff x="904612" y="1132040"/>
            <a:chExt cx="1728133" cy="162746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8274DD3-8956-48D5-B095-CCDA68D6E8A7}"/>
                </a:ext>
              </a:extLst>
            </p:cNvPr>
            <p:cNvSpPr/>
            <p:nvPr/>
          </p:nvSpPr>
          <p:spPr>
            <a:xfrm>
              <a:off x="904612" y="1132040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FEF16A-4075-4053-B2DC-79479B752D90}"/>
                </a:ext>
              </a:extLst>
            </p:cNvPr>
            <p:cNvSpPr txBox="1"/>
            <p:nvPr/>
          </p:nvSpPr>
          <p:spPr>
            <a:xfrm>
              <a:off x="1198227" y="1702200"/>
              <a:ext cx="1140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Verse 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1CCEDB6-E5D4-48C8-AACB-9CF443410E81}"/>
              </a:ext>
            </a:extLst>
          </p:cNvPr>
          <p:cNvGrpSpPr/>
          <p:nvPr/>
        </p:nvGrpSpPr>
        <p:grpSpPr>
          <a:xfrm>
            <a:off x="2800001" y="1132526"/>
            <a:ext cx="1728133" cy="1627464"/>
            <a:chOff x="2801922" y="1132040"/>
            <a:chExt cx="1728133" cy="162746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CB61A92-3B24-441D-ACEE-231A468A0BC2}"/>
                </a:ext>
              </a:extLst>
            </p:cNvPr>
            <p:cNvSpPr/>
            <p:nvPr/>
          </p:nvSpPr>
          <p:spPr>
            <a:xfrm>
              <a:off x="2801922" y="1132040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4C2ABC-E9F5-4F3D-BA1A-C6FBFC8EBF2A}"/>
                </a:ext>
              </a:extLst>
            </p:cNvPr>
            <p:cNvSpPr txBox="1"/>
            <p:nvPr/>
          </p:nvSpPr>
          <p:spPr>
            <a:xfrm>
              <a:off x="3037512" y="1697674"/>
              <a:ext cx="1266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Verse 11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B2193-29F5-49BC-9550-3D35D9670971}"/>
              </a:ext>
            </a:extLst>
          </p:cNvPr>
          <p:cNvGrpSpPr/>
          <p:nvPr/>
        </p:nvGrpSpPr>
        <p:grpSpPr>
          <a:xfrm>
            <a:off x="4697311" y="1132526"/>
            <a:ext cx="1728133" cy="1627464"/>
            <a:chOff x="4699232" y="1132040"/>
            <a:chExt cx="1728133" cy="162746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AA01EA0-ADA0-4D89-AA81-B596AF8635CC}"/>
                </a:ext>
              </a:extLst>
            </p:cNvPr>
            <p:cNvSpPr/>
            <p:nvPr/>
          </p:nvSpPr>
          <p:spPr>
            <a:xfrm>
              <a:off x="4699232" y="1132040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B8897C-98F4-4611-822E-654E3255369C}"/>
                </a:ext>
              </a:extLst>
            </p:cNvPr>
            <p:cNvSpPr txBox="1"/>
            <p:nvPr/>
          </p:nvSpPr>
          <p:spPr>
            <a:xfrm>
              <a:off x="4912451" y="1714939"/>
              <a:ext cx="1324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Verse 24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EACC26-2C17-4C93-814B-0FFB497E9C77}"/>
              </a:ext>
            </a:extLst>
          </p:cNvPr>
          <p:cNvGrpSpPr/>
          <p:nvPr/>
        </p:nvGrpSpPr>
        <p:grpSpPr>
          <a:xfrm>
            <a:off x="6594621" y="1132526"/>
            <a:ext cx="1728133" cy="1627464"/>
            <a:chOff x="6596542" y="1132040"/>
            <a:chExt cx="1728133" cy="162746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09CCF85-B029-4441-9F8C-2ED6C710A85C}"/>
                </a:ext>
              </a:extLst>
            </p:cNvPr>
            <p:cNvSpPr/>
            <p:nvPr/>
          </p:nvSpPr>
          <p:spPr>
            <a:xfrm>
              <a:off x="6596542" y="1132040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1BFC0EE-2ECD-4972-B678-B61519C4D057}"/>
                </a:ext>
              </a:extLst>
            </p:cNvPr>
            <p:cNvSpPr txBox="1"/>
            <p:nvPr/>
          </p:nvSpPr>
          <p:spPr>
            <a:xfrm>
              <a:off x="6773409" y="1697673"/>
              <a:ext cx="1324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Verse 28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3453DCD-F604-4552-BFBD-62A03B3DB2BC}"/>
              </a:ext>
            </a:extLst>
          </p:cNvPr>
          <p:cNvGrpSpPr/>
          <p:nvPr/>
        </p:nvGrpSpPr>
        <p:grpSpPr>
          <a:xfrm>
            <a:off x="902691" y="3001852"/>
            <a:ext cx="1728133" cy="1627464"/>
            <a:chOff x="904612" y="3001366"/>
            <a:chExt cx="1728133" cy="162746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BB23774-5552-4ADB-B5A8-E64E42C15169}"/>
                </a:ext>
              </a:extLst>
            </p:cNvPr>
            <p:cNvSpPr/>
            <p:nvPr/>
          </p:nvSpPr>
          <p:spPr>
            <a:xfrm>
              <a:off x="904612" y="3001366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D466DF8-CE94-4007-A0AB-EABB9BEAD407}"/>
                </a:ext>
              </a:extLst>
            </p:cNvPr>
            <p:cNvSpPr txBox="1"/>
            <p:nvPr/>
          </p:nvSpPr>
          <p:spPr>
            <a:xfrm>
              <a:off x="1134610" y="3584262"/>
              <a:ext cx="1324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Verse 50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F108A58-9B01-4281-845B-A7BC4B7193A6}"/>
              </a:ext>
            </a:extLst>
          </p:cNvPr>
          <p:cNvGrpSpPr/>
          <p:nvPr/>
        </p:nvGrpSpPr>
        <p:grpSpPr>
          <a:xfrm>
            <a:off x="2800001" y="3001852"/>
            <a:ext cx="1728133" cy="1627464"/>
            <a:chOff x="2801922" y="3001366"/>
            <a:chExt cx="1728133" cy="162746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85833F9-6653-4BAD-AD0C-16C2256B5579}"/>
                </a:ext>
              </a:extLst>
            </p:cNvPr>
            <p:cNvSpPr/>
            <p:nvPr/>
          </p:nvSpPr>
          <p:spPr>
            <a:xfrm>
              <a:off x="2801922" y="3001366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E826DC7-A296-49C1-A763-41988C108F1A}"/>
                </a:ext>
              </a:extLst>
            </p:cNvPr>
            <p:cNvSpPr txBox="1"/>
            <p:nvPr/>
          </p:nvSpPr>
          <p:spPr>
            <a:xfrm>
              <a:off x="3000461" y="3575874"/>
              <a:ext cx="1324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Verse 98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8E458E1-403A-4EC9-A889-D58E352BE579}"/>
              </a:ext>
            </a:extLst>
          </p:cNvPr>
          <p:cNvGrpSpPr/>
          <p:nvPr/>
        </p:nvGrpSpPr>
        <p:grpSpPr>
          <a:xfrm>
            <a:off x="4697311" y="3001852"/>
            <a:ext cx="1728133" cy="1627464"/>
            <a:chOff x="4699232" y="3001366"/>
            <a:chExt cx="1728133" cy="162746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F256A0-A5EA-466C-936B-EF9F008B240F}"/>
                </a:ext>
              </a:extLst>
            </p:cNvPr>
            <p:cNvSpPr/>
            <p:nvPr/>
          </p:nvSpPr>
          <p:spPr>
            <a:xfrm>
              <a:off x="4699232" y="3001366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7511A40-CAC7-4966-9343-AF12C914D334}"/>
                </a:ext>
              </a:extLst>
            </p:cNvPr>
            <p:cNvSpPr txBox="1"/>
            <p:nvPr/>
          </p:nvSpPr>
          <p:spPr>
            <a:xfrm>
              <a:off x="4912452" y="3575875"/>
              <a:ext cx="1324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Verse 99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31DBA0D-CAE0-4834-A3F0-28C3841F57F6}"/>
              </a:ext>
            </a:extLst>
          </p:cNvPr>
          <p:cNvGrpSpPr/>
          <p:nvPr/>
        </p:nvGrpSpPr>
        <p:grpSpPr>
          <a:xfrm>
            <a:off x="6594621" y="3001852"/>
            <a:ext cx="1728133" cy="1627464"/>
            <a:chOff x="6596542" y="3001366"/>
            <a:chExt cx="1728133" cy="162746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BE4631A-BD44-41CC-940D-09F80E7DE541}"/>
                </a:ext>
              </a:extLst>
            </p:cNvPr>
            <p:cNvSpPr/>
            <p:nvPr/>
          </p:nvSpPr>
          <p:spPr>
            <a:xfrm>
              <a:off x="6596542" y="3001366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403BF4F-52EE-435E-9230-277C204741E1}"/>
                </a:ext>
              </a:extLst>
            </p:cNvPr>
            <p:cNvSpPr txBox="1"/>
            <p:nvPr/>
          </p:nvSpPr>
          <p:spPr>
            <a:xfrm>
              <a:off x="6706297" y="3584265"/>
              <a:ext cx="1534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Verse 100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8B5BC26-ADB6-4CE5-8297-2DC79178D2DC}"/>
              </a:ext>
            </a:extLst>
          </p:cNvPr>
          <p:cNvGrpSpPr/>
          <p:nvPr/>
        </p:nvGrpSpPr>
        <p:grpSpPr>
          <a:xfrm>
            <a:off x="6565608" y="4871178"/>
            <a:ext cx="1728133" cy="1627464"/>
            <a:chOff x="904612" y="4873309"/>
            <a:chExt cx="1728133" cy="162746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081C55C-8B22-47A8-A1AE-BEE862B22577}"/>
                </a:ext>
              </a:extLst>
            </p:cNvPr>
            <p:cNvSpPr/>
            <p:nvPr/>
          </p:nvSpPr>
          <p:spPr>
            <a:xfrm>
              <a:off x="904612" y="4873309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FB577E5-8F03-4C6E-A5AC-EA6E02B92339}"/>
                </a:ext>
              </a:extLst>
            </p:cNvPr>
            <p:cNvSpPr txBox="1"/>
            <p:nvPr/>
          </p:nvSpPr>
          <p:spPr>
            <a:xfrm>
              <a:off x="1001434" y="5495127"/>
              <a:ext cx="1534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Verse 104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9B756FC-2411-4C48-9963-DE4F1CDABE9F}"/>
              </a:ext>
            </a:extLst>
          </p:cNvPr>
          <p:cNvGrpSpPr/>
          <p:nvPr/>
        </p:nvGrpSpPr>
        <p:grpSpPr>
          <a:xfrm>
            <a:off x="4697311" y="4873795"/>
            <a:ext cx="1728133" cy="1627464"/>
            <a:chOff x="4699232" y="4873309"/>
            <a:chExt cx="1728133" cy="162746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D0D6866-9650-4B28-99ED-82E13DC83C4B}"/>
                </a:ext>
              </a:extLst>
            </p:cNvPr>
            <p:cNvSpPr/>
            <p:nvPr/>
          </p:nvSpPr>
          <p:spPr>
            <a:xfrm>
              <a:off x="4699232" y="4873309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328BF6B-7AB8-4E4A-8160-A122667B4812}"/>
                </a:ext>
              </a:extLst>
            </p:cNvPr>
            <p:cNvSpPr txBox="1"/>
            <p:nvPr/>
          </p:nvSpPr>
          <p:spPr>
            <a:xfrm>
              <a:off x="4810384" y="5495126"/>
              <a:ext cx="1534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Verse 143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98E871C-B257-4D55-8178-D1D8333FD87E}"/>
              </a:ext>
            </a:extLst>
          </p:cNvPr>
          <p:cNvGrpSpPr/>
          <p:nvPr/>
        </p:nvGrpSpPr>
        <p:grpSpPr>
          <a:xfrm>
            <a:off x="843968" y="4865154"/>
            <a:ext cx="1728133" cy="1627464"/>
            <a:chOff x="6596542" y="4873309"/>
            <a:chExt cx="1728133" cy="162746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B6C3BE0-C2B4-4F91-8197-5131316C394C}"/>
                </a:ext>
              </a:extLst>
            </p:cNvPr>
            <p:cNvSpPr/>
            <p:nvPr/>
          </p:nvSpPr>
          <p:spPr>
            <a:xfrm>
              <a:off x="6596542" y="4873309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A8FFADF-9FED-436F-AA29-687969DEB7CA}"/>
                </a:ext>
              </a:extLst>
            </p:cNvPr>
            <p:cNvSpPr txBox="1"/>
            <p:nvPr/>
          </p:nvSpPr>
          <p:spPr>
            <a:xfrm>
              <a:off x="6714686" y="5481009"/>
              <a:ext cx="1576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Verse 165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F614AC4-0094-482D-9024-94B26A177658}"/>
              </a:ext>
            </a:extLst>
          </p:cNvPr>
          <p:cNvGrpSpPr/>
          <p:nvPr/>
        </p:nvGrpSpPr>
        <p:grpSpPr>
          <a:xfrm>
            <a:off x="2800001" y="4873795"/>
            <a:ext cx="1728133" cy="1627464"/>
            <a:chOff x="2801922" y="4873309"/>
            <a:chExt cx="1728133" cy="162746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0E86196-7271-4C18-9828-832159ED4689}"/>
                </a:ext>
              </a:extLst>
            </p:cNvPr>
            <p:cNvSpPr/>
            <p:nvPr/>
          </p:nvSpPr>
          <p:spPr>
            <a:xfrm>
              <a:off x="2801922" y="4873309"/>
              <a:ext cx="1728133" cy="162746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AEBD3A3-671B-4671-95FC-B11B1F0B57AF}"/>
                </a:ext>
              </a:extLst>
            </p:cNvPr>
            <p:cNvSpPr txBox="1"/>
            <p:nvPr/>
          </p:nvSpPr>
          <p:spPr>
            <a:xfrm>
              <a:off x="2922861" y="5495127"/>
              <a:ext cx="1534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Verse 105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5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387549-3858-4B7B-B215-37302BFDA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594"/>
            <a:ext cx="9144000" cy="6092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012BAF-02B1-466E-92B4-582E64325C0A}"/>
              </a:ext>
            </a:extLst>
          </p:cNvPr>
          <p:cNvSpPr txBox="1"/>
          <p:nvPr/>
        </p:nvSpPr>
        <p:spPr>
          <a:xfrm>
            <a:off x="2063691" y="765594"/>
            <a:ext cx="156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Advice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821B1-9B58-4423-8292-8CBA2DBAF8A3}"/>
              </a:ext>
            </a:extLst>
          </p:cNvPr>
          <p:cNvSpPr txBox="1"/>
          <p:nvPr/>
        </p:nvSpPr>
        <p:spPr>
          <a:xfrm>
            <a:off x="3137482" y="258060"/>
            <a:ext cx="156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Culture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6535F-EC95-4AF7-BD96-37DECDAC86A4}"/>
              </a:ext>
            </a:extLst>
          </p:cNvPr>
          <p:cNvSpPr txBox="1"/>
          <p:nvPr/>
        </p:nvSpPr>
        <p:spPr>
          <a:xfrm>
            <a:off x="4647501" y="1475591"/>
            <a:ext cx="156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Responses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41F75-FBB6-4CC0-BD00-DFDA97D5CC95}"/>
              </a:ext>
            </a:extLst>
          </p:cNvPr>
          <p:cNvSpPr txBox="1"/>
          <p:nvPr/>
        </p:nvSpPr>
        <p:spPr>
          <a:xfrm>
            <a:off x="2848062" y="1723337"/>
            <a:ext cx="156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Feelings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0AE515-9DD0-4FE2-ABE9-3FDC54E1F869}"/>
              </a:ext>
            </a:extLst>
          </p:cNvPr>
          <p:cNvSpPr txBox="1"/>
          <p:nvPr/>
        </p:nvSpPr>
        <p:spPr>
          <a:xfrm>
            <a:off x="3710031" y="968057"/>
            <a:ext cx="156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Attitudes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375F0-7F6A-4905-B2F7-F8E0B413BB4D}"/>
              </a:ext>
            </a:extLst>
          </p:cNvPr>
          <p:cNvSpPr txBox="1"/>
          <p:nvPr/>
        </p:nvSpPr>
        <p:spPr>
          <a:xfrm>
            <a:off x="4819474" y="529695"/>
            <a:ext cx="156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Beliefs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D91A5-3F82-4966-9422-ABC945365392}"/>
              </a:ext>
            </a:extLst>
          </p:cNvPr>
          <p:cNvSpPr txBox="1"/>
          <p:nvPr/>
        </p:nvSpPr>
        <p:spPr>
          <a:xfrm>
            <a:off x="2302777" y="6328305"/>
            <a:ext cx="40854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Romans 12:2; Acts 17:11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8230CF-0F40-4729-99A8-62563432DCA6}"/>
              </a:ext>
            </a:extLst>
          </p:cNvPr>
          <p:cNvGrpSpPr/>
          <p:nvPr/>
        </p:nvGrpSpPr>
        <p:grpSpPr>
          <a:xfrm>
            <a:off x="5545123" y="3296872"/>
            <a:ext cx="3424803" cy="3523875"/>
            <a:chOff x="-260058" y="-530139"/>
            <a:chExt cx="3257023" cy="3424534"/>
          </a:xfrm>
        </p:grpSpPr>
        <p:sp>
          <p:nvSpPr>
            <p:cNvPr id="15" name="Explosion: 8 Points 14">
              <a:extLst>
                <a:ext uri="{FF2B5EF4-FFF2-40B4-BE49-F238E27FC236}">
                  <a16:creationId xmlns:a16="http://schemas.microsoft.com/office/drawing/2014/main" id="{12272559-8EC0-47A8-BD85-1B2623A11CD7}"/>
                </a:ext>
              </a:extLst>
            </p:cNvPr>
            <p:cNvSpPr/>
            <p:nvPr/>
          </p:nvSpPr>
          <p:spPr>
            <a:xfrm>
              <a:off x="-260058" y="-530139"/>
              <a:ext cx="3257023" cy="3424534"/>
            </a:xfrm>
            <a:prstGeom prst="irregularSeal1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0B7C31-E5F5-400A-AF0F-144A4316AB0C}"/>
                </a:ext>
              </a:extLst>
            </p:cNvPr>
            <p:cNvSpPr txBox="1"/>
            <p:nvPr/>
          </p:nvSpPr>
          <p:spPr>
            <a:xfrm>
              <a:off x="289689" y="328630"/>
              <a:ext cx="22692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When and where is your daily time in God’s Word?</a:t>
              </a:r>
            </a:p>
          </p:txBody>
        </p:sp>
      </p:grpSp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4FF85D0-4CB8-427C-99BF-34776B542D2D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37" y="2420901"/>
            <a:ext cx="3800214" cy="229182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739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C8538-5D2D-4225-8C00-CFA43545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0" y="245378"/>
            <a:ext cx="8584681" cy="6370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FF92EF-3870-43DB-86B4-68B53A6120DC}"/>
              </a:ext>
            </a:extLst>
          </p:cNvPr>
          <p:cNvSpPr txBox="1"/>
          <p:nvPr/>
        </p:nvSpPr>
        <p:spPr>
          <a:xfrm>
            <a:off x="528506" y="5571688"/>
            <a:ext cx="8204433" cy="830997"/>
          </a:xfrm>
          <a:prstGeom prst="rect">
            <a:avLst/>
          </a:prstGeom>
          <a:noFill/>
          <a:effectLst>
            <a:glow rad="228600">
              <a:schemeClr val="bg1">
                <a:alpha val="91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596900">
                    <a:schemeClr val="bg1">
                      <a:alpha val="84000"/>
                    </a:schemeClr>
                  </a:glow>
                </a:effectLst>
                <a:latin typeface="Comic Sans MS" panose="030F0702030302020204" pitchFamily="66" charset="0"/>
              </a:rPr>
              <a:t>“And he will be like a tree </a:t>
            </a:r>
            <a:br>
              <a:rPr lang="en-US" sz="2400" b="1" dirty="0">
                <a:effectLst>
                  <a:glow rad="596900">
                    <a:schemeClr val="bg1">
                      <a:alpha val="84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2400" b="1" dirty="0">
                <a:effectLst>
                  <a:glow rad="596900">
                    <a:schemeClr val="bg1">
                      <a:alpha val="84000"/>
                    </a:schemeClr>
                  </a:glow>
                </a:effectLst>
                <a:latin typeface="Comic Sans MS" panose="030F0702030302020204" pitchFamily="66" charset="0"/>
              </a:rPr>
              <a:t>firmly planted by streams of water,” </a:t>
            </a:r>
          </a:p>
        </p:txBody>
      </p:sp>
    </p:spTree>
    <p:extLst>
      <p:ext uri="{BB962C8B-B14F-4D97-AF65-F5344CB8AC3E}">
        <p14:creationId xmlns:p14="http://schemas.microsoft.com/office/powerpoint/2010/main" val="386248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A50218-4D96-41D9-9CA7-068B9B2F0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0" y="209198"/>
            <a:ext cx="8766495" cy="6401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CF117-C75B-4071-A4D3-D340AB723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 t="4991" r="10718"/>
          <a:stretch/>
        </p:blipFill>
        <p:spPr>
          <a:xfrm>
            <a:off x="5876487" y="3660309"/>
            <a:ext cx="2776756" cy="27265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904F6B-5229-423E-B7D2-4A061D34845B}"/>
              </a:ext>
            </a:extLst>
          </p:cNvPr>
          <p:cNvSpPr txBox="1"/>
          <p:nvPr/>
        </p:nvSpPr>
        <p:spPr>
          <a:xfrm>
            <a:off x="448810" y="471181"/>
            <a:ext cx="8204433" cy="461665"/>
          </a:xfrm>
          <a:prstGeom prst="rect">
            <a:avLst/>
          </a:prstGeom>
          <a:noFill/>
          <a:effectLst>
            <a:glow rad="228600">
              <a:schemeClr val="bg1">
                <a:alpha val="91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glow rad="330200">
                    <a:schemeClr val="bg1"/>
                  </a:glow>
                </a:effectLst>
                <a:latin typeface="Comic Sans MS" panose="030F0702030302020204" pitchFamily="66" charset="0"/>
              </a:rPr>
              <a:t>“Which yields its fruit in its season,” </a:t>
            </a:r>
          </a:p>
        </p:txBody>
      </p:sp>
    </p:spTree>
    <p:extLst>
      <p:ext uri="{BB962C8B-B14F-4D97-AF65-F5344CB8AC3E}">
        <p14:creationId xmlns:p14="http://schemas.microsoft.com/office/powerpoint/2010/main" val="311020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6573</TotalTime>
  <Words>353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Martin</dc:creator>
  <cp:lastModifiedBy>David Martin</cp:lastModifiedBy>
  <cp:revision>95</cp:revision>
  <dcterms:created xsi:type="dcterms:W3CDTF">2018-09-13T11:41:29Z</dcterms:created>
  <dcterms:modified xsi:type="dcterms:W3CDTF">2019-01-10T16:33:28Z</dcterms:modified>
</cp:coreProperties>
</file>